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1" r:id="rId2"/>
    <p:sldId id="265" r:id="rId3"/>
    <p:sldId id="266" r:id="rId4"/>
  </p:sldIdLst>
  <p:sldSz cx="9144000" cy="6858000" type="screen4x3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8035" autoAdjust="0"/>
  </p:normalViewPr>
  <p:slideViewPr>
    <p:cSldViewPr>
      <p:cViewPr>
        <p:scale>
          <a:sx n="100" d="100"/>
          <a:sy n="100" d="100"/>
        </p:scale>
        <p:origin x="-94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719B35-17C9-4E94-B693-C0179522F4A3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3E3E6-2AF7-4A2E-80BC-BFF56A54F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489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/>
              <a:t>12/13/2012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55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/>
              <a:t>12/13/2012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992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/>
              <a:t>12/13/2012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511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/>
              <a:t>12/13/2012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16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/>
              <a:t>12/13/2012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623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/>
              <a:t>12/13/2012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034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/>
              <a:t>12/13/2012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990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/>
              <a:t>12/13/2012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290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/>
              <a:t>12/13/2012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305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/>
              <a:t>12/13/2012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127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/>
              <a:t>12/13/2012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628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E719-7291-4422-9B7D-A60A2224343E}" type="datetimeFigureOut">
              <a:rPr lang="en-US" smtClean="0"/>
              <a:t>12/13/2012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4659-5DD9-4B3D-A6B0-77255CD92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967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tags" Target="../tags/tag27.xml"/><Relationship Id="rId39" Type="http://schemas.openxmlformats.org/officeDocument/2006/relationships/tags" Target="../tags/tag40.xml"/><Relationship Id="rId21" Type="http://schemas.openxmlformats.org/officeDocument/2006/relationships/tags" Target="../tags/tag22.xml"/><Relationship Id="rId34" Type="http://schemas.openxmlformats.org/officeDocument/2006/relationships/tags" Target="../tags/tag35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29" Type="http://schemas.openxmlformats.org/officeDocument/2006/relationships/tags" Target="../tags/tag30.xml"/><Relationship Id="rId41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32" Type="http://schemas.openxmlformats.org/officeDocument/2006/relationships/tags" Target="../tags/tag33.xml"/><Relationship Id="rId37" Type="http://schemas.openxmlformats.org/officeDocument/2006/relationships/tags" Target="../tags/tag38.xml"/><Relationship Id="rId40" Type="http://schemas.openxmlformats.org/officeDocument/2006/relationships/tags" Target="../tags/tag4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28" Type="http://schemas.openxmlformats.org/officeDocument/2006/relationships/tags" Target="../tags/tag29.xml"/><Relationship Id="rId36" Type="http://schemas.openxmlformats.org/officeDocument/2006/relationships/tags" Target="../tags/tag37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31" Type="http://schemas.openxmlformats.org/officeDocument/2006/relationships/tags" Target="../tags/tag3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tags" Target="../tags/tag28.xml"/><Relationship Id="rId30" Type="http://schemas.openxmlformats.org/officeDocument/2006/relationships/tags" Target="../tags/tag31.xml"/><Relationship Id="rId35" Type="http://schemas.openxmlformats.org/officeDocument/2006/relationships/tags" Target="../tags/tag36.xml"/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tags" Target="../tags/tag26.xml"/><Relationship Id="rId33" Type="http://schemas.openxmlformats.org/officeDocument/2006/relationships/tags" Target="../tags/tag34.xml"/><Relationship Id="rId38" Type="http://schemas.openxmlformats.org/officeDocument/2006/relationships/tags" Target="../tags/tag3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fppt.com/officetimeline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fficetimeline.com/fwlink.aspx?linkid=1030" TargetMode="External"/><Relationship Id="rId3" Type="http://schemas.openxmlformats.org/officeDocument/2006/relationships/hyperlink" Target="http://fppt.com/officetimeline" TargetMode="External"/><Relationship Id="rId7" Type="http://schemas.openxmlformats.org/officeDocument/2006/relationships/image" Target="../media/image6.jpeg"/><Relationship Id="rId2" Type="http://schemas.openxmlformats.org/officeDocument/2006/relationships/hyperlink" Target="http://www.fppt.com/officetimeline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439" name="milestoneshape"/>
          <p:cNvCxnSpPr/>
          <p:nvPr>
            <p:custDataLst>
              <p:tags r:id="rId2"/>
            </p:custDataLst>
          </p:nvPr>
        </p:nvCxnSpPr>
        <p:spPr>
          <a:xfrm>
            <a:off x="1289671" y="2386613"/>
            <a:ext cx="0" cy="2566416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29" name="milestoneshape"/>
          <p:cNvCxnSpPr/>
          <p:nvPr>
            <p:custDataLst>
              <p:tags r:id="rId3"/>
            </p:custDataLst>
          </p:nvPr>
        </p:nvCxnSpPr>
        <p:spPr>
          <a:xfrm>
            <a:off x="1848079" y="3097813"/>
            <a:ext cx="0" cy="1855216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19" name="milestoneshape"/>
          <p:cNvCxnSpPr/>
          <p:nvPr>
            <p:custDataLst>
              <p:tags r:id="rId4"/>
            </p:custDataLst>
          </p:nvPr>
        </p:nvCxnSpPr>
        <p:spPr>
          <a:xfrm>
            <a:off x="2909391" y="3818496"/>
            <a:ext cx="0" cy="1134533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09" name="milestoneshape"/>
          <p:cNvCxnSpPr/>
          <p:nvPr>
            <p:custDataLst>
              <p:tags r:id="rId5"/>
            </p:custDataLst>
          </p:nvPr>
        </p:nvCxnSpPr>
        <p:spPr>
          <a:xfrm>
            <a:off x="3916880" y="2918997"/>
            <a:ext cx="0" cy="2034032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99" name="milestoneshape"/>
          <p:cNvCxnSpPr/>
          <p:nvPr>
            <p:custDataLst>
              <p:tags r:id="rId6"/>
            </p:custDataLst>
          </p:nvPr>
        </p:nvCxnSpPr>
        <p:spPr>
          <a:xfrm>
            <a:off x="4434921" y="1953797"/>
            <a:ext cx="0" cy="2999232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89" name="milestoneshape"/>
          <p:cNvCxnSpPr/>
          <p:nvPr>
            <p:custDataLst>
              <p:tags r:id="rId7"/>
            </p:custDataLst>
          </p:nvPr>
        </p:nvCxnSpPr>
        <p:spPr>
          <a:xfrm>
            <a:off x="5058925" y="3818496"/>
            <a:ext cx="0" cy="1134533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79" name="milestoneshape"/>
          <p:cNvCxnSpPr/>
          <p:nvPr>
            <p:custDataLst>
              <p:tags r:id="rId8"/>
            </p:custDataLst>
          </p:nvPr>
        </p:nvCxnSpPr>
        <p:spPr>
          <a:xfrm>
            <a:off x="5881399" y="2664997"/>
            <a:ext cx="0" cy="2288032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69" name="milestoneshape"/>
          <p:cNvCxnSpPr/>
          <p:nvPr>
            <p:custDataLst>
              <p:tags r:id="rId9"/>
            </p:custDataLst>
          </p:nvPr>
        </p:nvCxnSpPr>
        <p:spPr>
          <a:xfrm>
            <a:off x="6902344" y="3376197"/>
            <a:ext cx="0" cy="1576832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59" name="milestoneshape"/>
          <p:cNvCxnSpPr/>
          <p:nvPr>
            <p:custDataLst>
              <p:tags r:id="rId10"/>
            </p:custDataLst>
          </p:nvPr>
        </p:nvCxnSpPr>
        <p:spPr>
          <a:xfrm>
            <a:off x="7652494" y="4087397"/>
            <a:ext cx="0" cy="865632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1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Investment Timeline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322" name="pgshape"/>
          <p:cNvSpPr/>
          <p:nvPr>
            <p:custDataLst>
              <p:tags r:id="rId11"/>
            </p:custDataLst>
          </p:nvPr>
        </p:nvSpPr>
        <p:spPr>
          <a:xfrm>
            <a:off x="1193800" y="4953030"/>
            <a:ext cx="6756400" cy="677333"/>
          </a:xfrm>
          <a:prstGeom prst="rect">
            <a:avLst/>
          </a:prstGeom>
          <a:solidFill>
            <a:srgbClr val="808040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3" name="pgshape"/>
          <p:cNvSpPr txBox="1"/>
          <p:nvPr>
            <p:custDataLst>
              <p:tags r:id="rId12"/>
            </p:custDataLst>
          </p:nvPr>
        </p:nvSpPr>
        <p:spPr>
          <a:xfrm>
            <a:off x="1193800" y="4953030"/>
            <a:ext cx="614218" cy="677333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en-US" sz="1300" smtClean="0">
                <a:solidFill>
                  <a:schemeClr val="bg1"/>
                </a:solidFill>
                <a:latin typeface="Calibri"/>
              </a:rPr>
              <a:t>2001</a:t>
            </a:r>
            <a:endParaRPr lang="en-US" sz="1300">
              <a:solidFill>
                <a:schemeClr val="bg1"/>
              </a:solidFill>
              <a:latin typeface="Calibri"/>
            </a:endParaRPr>
          </a:p>
        </p:txBody>
      </p:sp>
      <p:cxnSp>
        <p:nvCxnSpPr>
          <p:cNvPr id="10325" name="pgshape"/>
          <p:cNvCxnSpPr/>
          <p:nvPr/>
        </p:nvCxnSpPr>
        <p:spPr>
          <a:xfrm>
            <a:off x="1808018" y="5156230"/>
            <a:ext cx="0" cy="270933"/>
          </a:xfrm>
          <a:prstGeom prst="line">
            <a:avLst/>
          </a:prstGeom>
          <a:ln w="12700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26" name="pgshape"/>
          <p:cNvSpPr txBox="1"/>
          <p:nvPr>
            <p:custDataLst>
              <p:tags r:id="rId13"/>
            </p:custDataLst>
          </p:nvPr>
        </p:nvSpPr>
        <p:spPr>
          <a:xfrm>
            <a:off x="1808018" y="4953030"/>
            <a:ext cx="614218" cy="677333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en-US" sz="1300" smtClean="0">
                <a:solidFill>
                  <a:schemeClr val="bg1"/>
                </a:solidFill>
                <a:latin typeface="Calibri"/>
              </a:rPr>
              <a:t>2002</a:t>
            </a:r>
            <a:endParaRPr lang="en-US" sz="1300">
              <a:solidFill>
                <a:schemeClr val="bg1"/>
              </a:solidFill>
              <a:latin typeface="Calibri"/>
            </a:endParaRPr>
          </a:p>
        </p:txBody>
      </p:sp>
      <p:cxnSp>
        <p:nvCxnSpPr>
          <p:cNvPr id="10328" name="pgshape"/>
          <p:cNvCxnSpPr/>
          <p:nvPr/>
        </p:nvCxnSpPr>
        <p:spPr>
          <a:xfrm>
            <a:off x="2422236" y="5156230"/>
            <a:ext cx="0" cy="270933"/>
          </a:xfrm>
          <a:prstGeom prst="line">
            <a:avLst/>
          </a:prstGeom>
          <a:ln w="12700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29" name="pgshape"/>
          <p:cNvSpPr txBox="1"/>
          <p:nvPr>
            <p:custDataLst>
              <p:tags r:id="rId14"/>
            </p:custDataLst>
          </p:nvPr>
        </p:nvSpPr>
        <p:spPr>
          <a:xfrm>
            <a:off x="2422236" y="4953030"/>
            <a:ext cx="614218" cy="677333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en-US" sz="1300" smtClean="0">
                <a:solidFill>
                  <a:schemeClr val="bg1"/>
                </a:solidFill>
                <a:latin typeface="Calibri"/>
              </a:rPr>
              <a:t>2003</a:t>
            </a:r>
            <a:endParaRPr lang="en-US" sz="1300">
              <a:solidFill>
                <a:schemeClr val="bg1"/>
              </a:solidFill>
              <a:latin typeface="Calibri"/>
            </a:endParaRPr>
          </a:p>
        </p:txBody>
      </p:sp>
      <p:cxnSp>
        <p:nvCxnSpPr>
          <p:cNvPr id="10331" name="pgshape"/>
          <p:cNvCxnSpPr/>
          <p:nvPr/>
        </p:nvCxnSpPr>
        <p:spPr>
          <a:xfrm>
            <a:off x="3036455" y="5156230"/>
            <a:ext cx="0" cy="270933"/>
          </a:xfrm>
          <a:prstGeom prst="line">
            <a:avLst/>
          </a:prstGeom>
          <a:ln w="12700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32" name="pgshape"/>
          <p:cNvSpPr txBox="1"/>
          <p:nvPr>
            <p:custDataLst>
              <p:tags r:id="rId15"/>
            </p:custDataLst>
          </p:nvPr>
        </p:nvSpPr>
        <p:spPr>
          <a:xfrm>
            <a:off x="3036455" y="4953030"/>
            <a:ext cx="614218" cy="677333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en-US" sz="1300" smtClean="0">
                <a:solidFill>
                  <a:schemeClr val="bg1"/>
                </a:solidFill>
                <a:latin typeface="Calibri"/>
              </a:rPr>
              <a:t>2004</a:t>
            </a:r>
            <a:endParaRPr lang="en-US" sz="1300">
              <a:solidFill>
                <a:schemeClr val="bg1"/>
              </a:solidFill>
              <a:latin typeface="Calibri"/>
            </a:endParaRPr>
          </a:p>
        </p:txBody>
      </p:sp>
      <p:cxnSp>
        <p:nvCxnSpPr>
          <p:cNvPr id="10334" name="pgshape"/>
          <p:cNvCxnSpPr/>
          <p:nvPr/>
        </p:nvCxnSpPr>
        <p:spPr>
          <a:xfrm>
            <a:off x="3650673" y="5156230"/>
            <a:ext cx="0" cy="270933"/>
          </a:xfrm>
          <a:prstGeom prst="line">
            <a:avLst/>
          </a:prstGeom>
          <a:ln w="12700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35" name="pgshape"/>
          <p:cNvSpPr txBox="1"/>
          <p:nvPr>
            <p:custDataLst>
              <p:tags r:id="rId16"/>
            </p:custDataLst>
          </p:nvPr>
        </p:nvSpPr>
        <p:spPr>
          <a:xfrm>
            <a:off x="3650673" y="4953030"/>
            <a:ext cx="614218" cy="677333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en-US" sz="1300" smtClean="0">
                <a:solidFill>
                  <a:schemeClr val="bg1"/>
                </a:solidFill>
                <a:latin typeface="Calibri"/>
              </a:rPr>
              <a:t>2005</a:t>
            </a:r>
            <a:endParaRPr lang="en-US" sz="1300">
              <a:solidFill>
                <a:schemeClr val="bg1"/>
              </a:solidFill>
              <a:latin typeface="Calibri"/>
            </a:endParaRPr>
          </a:p>
        </p:txBody>
      </p:sp>
      <p:cxnSp>
        <p:nvCxnSpPr>
          <p:cNvPr id="10337" name="pgshape"/>
          <p:cNvCxnSpPr/>
          <p:nvPr/>
        </p:nvCxnSpPr>
        <p:spPr>
          <a:xfrm>
            <a:off x="4264891" y="5156230"/>
            <a:ext cx="0" cy="270933"/>
          </a:xfrm>
          <a:prstGeom prst="line">
            <a:avLst/>
          </a:prstGeom>
          <a:ln w="12700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38" name="pgshape"/>
          <p:cNvSpPr txBox="1"/>
          <p:nvPr>
            <p:custDataLst>
              <p:tags r:id="rId17"/>
            </p:custDataLst>
          </p:nvPr>
        </p:nvSpPr>
        <p:spPr>
          <a:xfrm>
            <a:off x="4264891" y="4953030"/>
            <a:ext cx="614218" cy="677333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en-US" sz="1300" smtClean="0">
                <a:solidFill>
                  <a:schemeClr val="bg1"/>
                </a:solidFill>
                <a:latin typeface="Calibri"/>
              </a:rPr>
              <a:t>2006</a:t>
            </a:r>
            <a:endParaRPr lang="en-US" sz="1300">
              <a:solidFill>
                <a:schemeClr val="bg1"/>
              </a:solidFill>
              <a:latin typeface="Calibri"/>
            </a:endParaRPr>
          </a:p>
        </p:txBody>
      </p:sp>
      <p:cxnSp>
        <p:nvCxnSpPr>
          <p:cNvPr id="10340" name="pgshape"/>
          <p:cNvCxnSpPr/>
          <p:nvPr/>
        </p:nvCxnSpPr>
        <p:spPr>
          <a:xfrm>
            <a:off x="4879109" y="5156230"/>
            <a:ext cx="0" cy="270933"/>
          </a:xfrm>
          <a:prstGeom prst="line">
            <a:avLst/>
          </a:prstGeom>
          <a:ln w="12700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41" name="pgshape"/>
          <p:cNvSpPr txBox="1"/>
          <p:nvPr>
            <p:custDataLst>
              <p:tags r:id="rId18"/>
            </p:custDataLst>
          </p:nvPr>
        </p:nvSpPr>
        <p:spPr>
          <a:xfrm>
            <a:off x="4879109" y="4953030"/>
            <a:ext cx="614218" cy="677333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en-US" sz="1300" smtClean="0">
                <a:solidFill>
                  <a:schemeClr val="bg1"/>
                </a:solidFill>
                <a:latin typeface="Calibri"/>
              </a:rPr>
              <a:t>2007</a:t>
            </a:r>
            <a:endParaRPr lang="en-US" sz="1300">
              <a:solidFill>
                <a:schemeClr val="bg1"/>
              </a:solidFill>
              <a:latin typeface="Calibri"/>
            </a:endParaRPr>
          </a:p>
        </p:txBody>
      </p:sp>
      <p:cxnSp>
        <p:nvCxnSpPr>
          <p:cNvPr id="10343" name="pgshape"/>
          <p:cNvCxnSpPr/>
          <p:nvPr/>
        </p:nvCxnSpPr>
        <p:spPr>
          <a:xfrm>
            <a:off x="5493327" y="5156230"/>
            <a:ext cx="0" cy="270933"/>
          </a:xfrm>
          <a:prstGeom prst="line">
            <a:avLst/>
          </a:prstGeom>
          <a:ln w="12700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44" name="pgshape"/>
          <p:cNvSpPr txBox="1"/>
          <p:nvPr>
            <p:custDataLst>
              <p:tags r:id="rId19"/>
            </p:custDataLst>
          </p:nvPr>
        </p:nvSpPr>
        <p:spPr>
          <a:xfrm>
            <a:off x="5493327" y="4953030"/>
            <a:ext cx="614218" cy="677333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en-US" sz="1300" smtClean="0">
                <a:solidFill>
                  <a:schemeClr val="bg1"/>
                </a:solidFill>
                <a:latin typeface="Calibri"/>
              </a:rPr>
              <a:t>2008</a:t>
            </a:r>
            <a:endParaRPr lang="en-US" sz="1300">
              <a:solidFill>
                <a:schemeClr val="bg1"/>
              </a:solidFill>
              <a:latin typeface="Calibri"/>
            </a:endParaRPr>
          </a:p>
        </p:txBody>
      </p:sp>
      <p:cxnSp>
        <p:nvCxnSpPr>
          <p:cNvPr id="10346" name="pgshape"/>
          <p:cNvCxnSpPr/>
          <p:nvPr/>
        </p:nvCxnSpPr>
        <p:spPr>
          <a:xfrm>
            <a:off x="6107545" y="5156230"/>
            <a:ext cx="0" cy="270933"/>
          </a:xfrm>
          <a:prstGeom prst="line">
            <a:avLst/>
          </a:prstGeom>
          <a:ln w="12700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47" name="pgshape"/>
          <p:cNvSpPr txBox="1"/>
          <p:nvPr>
            <p:custDataLst>
              <p:tags r:id="rId20"/>
            </p:custDataLst>
          </p:nvPr>
        </p:nvSpPr>
        <p:spPr>
          <a:xfrm>
            <a:off x="6107545" y="4953030"/>
            <a:ext cx="614218" cy="677333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en-US" sz="1300" smtClean="0">
                <a:solidFill>
                  <a:schemeClr val="bg1"/>
                </a:solidFill>
                <a:latin typeface="Calibri"/>
              </a:rPr>
              <a:t>2009</a:t>
            </a:r>
            <a:endParaRPr lang="en-US" sz="1300">
              <a:solidFill>
                <a:schemeClr val="bg1"/>
              </a:solidFill>
              <a:latin typeface="Calibri"/>
            </a:endParaRPr>
          </a:p>
        </p:txBody>
      </p:sp>
      <p:cxnSp>
        <p:nvCxnSpPr>
          <p:cNvPr id="10349" name="pgshape"/>
          <p:cNvCxnSpPr/>
          <p:nvPr/>
        </p:nvCxnSpPr>
        <p:spPr>
          <a:xfrm>
            <a:off x="6721763" y="5156230"/>
            <a:ext cx="0" cy="270933"/>
          </a:xfrm>
          <a:prstGeom prst="line">
            <a:avLst/>
          </a:prstGeom>
          <a:ln w="12700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50" name="pgshape"/>
          <p:cNvSpPr txBox="1"/>
          <p:nvPr>
            <p:custDataLst>
              <p:tags r:id="rId21"/>
            </p:custDataLst>
          </p:nvPr>
        </p:nvSpPr>
        <p:spPr>
          <a:xfrm>
            <a:off x="6721763" y="4953030"/>
            <a:ext cx="614218" cy="677333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en-US" sz="1300" smtClean="0">
                <a:solidFill>
                  <a:schemeClr val="bg1"/>
                </a:solidFill>
                <a:latin typeface="Calibri"/>
              </a:rPr>
              <a:t>2010</a:t>
            </a:r>
            <a:endParaRPr lang="en-US" sz="1300">
              <a:solidFill>
                <a:schemeClr val="bg1"/>
              </a:solidFill>
              <a:latin typeface="Calibri"/>
            </a:endParaRPr>
          </a:p>
        </p:txBody>
      </p:sp>
      <p:cxnSp>
        <p:nvCxnSpPr>
          <p:cNvPr id="10352" name="pgshape"/>
          <p:cNvCxnSpPr/>
          <p:nvPr/>
        </p:nvCxnSpPr>
        <p:spPr>
          <a:xfrm>
            <a:off x="7335982" y="5156230"/>
            <a:ext cx="0" cy="270933"/>
          </a:xfrm>
          <a:prstGeom prst="line">
            <a:avLst/>
          </a:prstGeom>
          <a:ln w="12700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53" name="pgshape"/>
          <p:cNvSpPr txBox="1"/>
          <p:nvPr>
            <p:custDataLst>
              <p:tags r:id="rId22"/>
            </p:custDataLst>
          </p:nvPr>
        </p:nvSpPr>
        <p:spPr>
          <a:xfrm>
            <a:off x="7335982" y="4953030"/>
            <a:ext cx="614218" cy="677333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en-US" sz="1300" smtClean="0">
                <a:solidFill>
                  <a:schemeClr val="bg1"/>
                </a:solidFill>
                <a:latin typeface="Calibri"/>
              </a:rPr>
              <a:t>2011</a:t>
            </a:r>
            <a:endParaRPr lang="en-US" sz="130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10357" name="milestoneshape"/>
          <p:cNvSpPr/>
          <p:nvPr/>
        </p:nvSpPr>
        <p:spPr>
          <a:xfrm rot="16200000">
            <a:off x="7639794" y="4119147"/>
            <a:ext cx="254000" cy="190500"/>
          </a:xfrm>
          <a:prstGeom prst="flowChartMerge">
            <a:avLst/>
          </a:prstGeom>
          <a:solidFill>
            <a:schemeClr val="accent6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1" name="milestoneshape"/>
          <p:cNvSpPr txBox="1"/>
          <p:nvPr>
            <p:custDataLst>
              <p:tags r:id="rId23"/>
            </p:custDataLst>
          </p:nvPr>
        </p:nvSpPr>
        <p:spPr>
          <a:xfrm>
            <a:off x="7804894" y="4002731"/>
            <a:ext cx="1524000" cy="532966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smtClean="0">
                <a:latin typeface=""/>
              </a:rPr>
              <a:t>Scrumbool acquired by Mapane</a:t>
            </a:r>
            <a:endParaRPr lang="en-US" sz="1200">
              <a:latin typeface=""/>
            </a:endParaRPr>
          </a:p>
        </p:txBody>
      </p:sp>
      <p:sp>
        <p:nvSpPr>
          <p:cNvPr id="10363" name="milestoneshape"/>
          <p:cNvSpPr txBox="1"/>
          <p:nvPr>
            <p:custDataLst>
              <p:tags r:id="rId24"/>
            </p:custDataLst>
          </p:nvPr>
        </p:nvSpPr>
        <p:spPr>
          <a:xfrm>
            <a:off x="7804894" y="4659913"/>
            <a:ext cx="1397000" cy="304800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0">
            <a:noAutofit/>
          </a:bodyPr>
          <a:lstStyle/>
          <a:p>
            <a:r>
              <a:rPr lang="en-US" sz="1000" smtClean="0">
                <a:latin typeface=""/>
              </a:rPr>
              <a:t>7/8/2011</a:t>
            </a:r>
            <a:endParaRPr lang="en-US" sz="1000">
              <a:latin typeface=""/>
            </a:endParaRPr>
          </a:p>
        </p:txBody>
      </p:sp>
      <p:sp>
        <p:nvSpPr>
          <p:cNvPr id="10367" name="milestoneshape"/>
          <p:cNvSpPr/>
          <p:nvPr/>
        </p:nvSpPr>
        <p:spPr>
          <a:xfrm rot="16200000">
            <a:off x="6889644" y="3407947"/>
            <a:ext cx="254000" cy="190500"/>
          </a:xfrm>
          <a:prstGeom prst="flowChartMerge">
            <a:avLst/>
          </a:prstGeom>
          <a:solidFill>
            <a:schemeClr val="accent6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1" name="milestoneshape"/>
          <p:cNvSpPr txBox="1"/>
          <p:nvPr>
            <p:custDataLst>
              <p:tags r:id="rId25"/>
            </p:custDataLst>
          </p:nvPr>
        </p:nvSpPr>
        <p:spPr>
          <a:xfrm>
            <a:off x="7054744" y="3291531"/>
            <a:ext cx="1524000" cy="385234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smtClean="0">
                <a:latin typeface=""/>
              </a:rPr>
              <a:t>Budial acquired by Yecom</a:t>
            </a:r>
            <a:endParaRPr lang="en-US" sz="1200">
              <a:latin typeface=""/>
            </a:endParaRPr>
          </a:p>
        </p:txBody>
      </p:sp>
      <p:sp>
        <p:nvSpPr>
          <p:cNvPr id="10373" name="milestoneshape"/>
          <p:cNvSpPr txBox="1"/>
          <p:nvPr>
            <p:custDataLst>
              <p:tags r:id="rId26"/>
            </p:custDataLst>
          </p:nvPr>
        </p:nvSpPr>
        <p:spPr>
          <a:xfrm>
            <a:off x="7054744" y="3753641"/>
            <a:ext cx="1397000" cy="304800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0">
            <a:noAutofit/>
          </a:bodyPr>
          <a:lstStyle/>
          <a:p>
            <a:r>
              <a:rPr lang="en-US" sz="1000" smtClean="0">
                <a:latin typeface=""/>
              </a:rPr>
              <a:t>4/18/2010</a:t>
            </a:r>
            <a:endParaRPr lang="en-US" sz="1000">
              <a:latin typeface=""/>
            </a:endParaRPr>
          </a:p>
        </p:txBody>
      </p:sp>
      <p:sp>
        <p:nvSpPr>
          <p:cNvPr id="10377" name="milestoneshape"/>
          <p:cNvSpPr/>
          <p:nvPr/>
        </p:nvSpPr>
        <p:spPr>
          <a:xfrm rot="16200000">
            <a:off x="5868699" y="2696747"/>
            <a:ext cx="254000" cy="190500"/>
          </a:xfrm>
          <a:prstGeom prst="flowChartMerge">
            <a:avLst/>
          </a:prstGeom>
          <a:solidFill>
            <a:schemeClr val="accent6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1" name="milestoneshape"/>
          <p:cNvSpPr txBox="1"/>
          <p:nvPr>
            <p:custDataLst>
              <p:tags r:id="rId27"/>
            </p:custDataLst>
          </p:nvPr>
        </p:nvSpPr>
        <p:spPr>
          <a:xfrm>
            <a:off x="6033799" y="2580331"/>
            <a:ext cx="1524000" cy="385234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smtClean="0">
                <a:latin typeface=""/>
              </a:rPr>
              <a:t>IPSune acquired by Ictuat</a:t>
            </a:r>
            <a:endParaRPr lang="en-US" sz="1200">
              <a:latin typeface=""/>
            </a:endParaRPr>
          </a:p>
        </p:txBody>
      </p:sp>
      <p:sp>
        <p:nvSpPr>
          <p:cNvPr id="10383" name="milestoneshape"/>
          <p:cNvSpPr txBox="1"/>
          <p:nvPr>
            <p:custDataLst>
              <p:tags r:id="rId28"/>
            </p:custDataLst>
          </p:nvPr>
        </p:nvSpPr>
        <p:spPr>
          <a:xfrm>
            <a:off x="6033799" y="3042441"/>
            <a:ext cx="1397000" cy="304800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0">
            <a:noAutofit/>
          </a:bodyPr>
          <a:lstStyle/>
          <a:p>
            <a:r>
              <a:rPr lang="en-US" sz="1000" smtClean="0">
                <a:latin typeface=""/>
              </a:rPr>
              <a:t>8/19/2008</a:t>
            </a:r>
            <a:endParaRPr lang="en-US" sz="1000">
              <a:latin typeface=""/>
            </a:endParaRPr>
          </a:p>
        </p:txBody>
      </p:sp>
      <p:sp>
        <p:nvSpPr>
          <p:cNvPr id="10387" name="milestoneshape"/>
          <p:cNvSpPr/>
          <p:nvPr/>
        </p:nvSpPr>
        <p:spPr>
          <a:xfrm rot="16200000">
            <a:off x="5046225" y="3850246"/>
            <a:ext cx="254000" cy="190500"/>
          </a:xfrm>
          <a:prstGeom prst="flowChartMerge">
            <a:avLst/>
          </a:prstGeom>
          <a:solidFill>
            <a:schemeClr val="accent6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1" name="milestoneshape"/>
          <p:cNvSpPr txBox="1"/>
          <p:nvPr>
            <p:custDataLst>
              <p:tags r:id="rId29"/>
            </p:custDataLst>
          </p:nvPr>
        </p:nvSpPr>
        <p:spPr>
          <a:xfrm>
            <a:off x="5211325" y="3733830"/>
            <a:ext cx="1524000" cy="385234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smtClean="0">
                <a:latin typeface=""/>
              </a:rPr>
              <a:t>Tellert acquired by Tyke</a:t>
            </a:r>
            <a:endParaRPr lang="en-US" sz="1200">
              <a:latin typeface=""/>
            </a:endParaRPr>
          </a:p>
        </p:txBody>
      </p:sp>
      <p:sp>
        <p:nvSpPr>
          <p:cNvPr id="10393" name="milestoneshape"/>
          <p:cNvSpPr txBox="1"/>
          <p:nvPr>
            <p:custDataLst>
              <p:tags r:id="rId30"/>
            </p:custDataLst>
          </p:nvPr>
        </p:nvSpPr>
        <p:spPr>
          <a:xfrm>
            <a:off x="5211325" y="4195940"/>
            <a:ext cx="1397000" cy="304800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0">
            <a:noAutofit/>
          </a:bodyPr>
          <a:lstStyle/>
          <a:p>
            <a:r>
              <a:rPr lang="en-US" sz="1000" smtClean="0">
                <a:latin typeface=""/>
              </a:rPr>
              <a:t>4/18/2007</a:t>
            </a:r>
            <a:endParaRPr lang="en-US" sz="1000">
              <a:latin typeface=""/>
            </a:endParaRPr>
          </a:p>
        </p:txBody>
      </p:sp>
      <p:sp>
        <p:nvSpPr>
          <p:cNvPr id="10397" name="milestoneshape"/>
          <p:cNvSpPr/>
          <p:nvPr/>
        </p:nvSpPr>
        <p:spPr>
          <a:xfrm rot="16200000">
            <a:off x="4422221" y="1985547"/>
            <a:ext cx="254000" cy="190500"/>
          </a:xfrm>
          <a:prstGeom prst="flowChartMerge">
            <a:avLst/>
          </a:prstGeom>
          <a:solidFill>
            <a:schemeClr val="accent6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01" name="milestoneshape"/>
          <p:cNvSpPr txBox="1"/>
          <p:nvPr>
            <p:custDataLst>
              <p:tags r:id="rId31"/>
            </p:custDataLst>
          </p:nvPr>
        </p:nvSpPr>
        <p:spPr>
          <a:xfrm>
            <a:off x="4587321" y="1869131"/>
            <a:ext cx="1524000" cy="385234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smtClean="0">
                <a:latin typeface=""/>
              </a:rPr>
              <a:t>Fosecur acquired by ZA</a:t>
            </a:r>
            <a:endParaRPr lang="en-US" sz="1200">
              <a:latin typeface=""/>
            </a:endParaRPr>
          </a:p>
        </p:txBody>
      </p:sp>
      <p:sp>
        <p:nvSpPr>
          <p:cNvPr id="10403" name="milestoneshape"/>
          <p:cNvSpPr txBox="1"/>
          <p:nvPr>
            <p:custDataLst>
              <p:tags r:id="rId32"/>
            </p:custDataLst>
          </p:nvPr>
        </p:nvSpPr>
        <p:spPr>
          <a:xfrm>
            <a:off x="4587321" y="2331241"/>
            <a:ext cx="1397000" cy="304800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0">
            <a:noAutofit/>
          </a:bodyPr>
          <a:lstStyle/>
          <a:p>
            <a:r>
              <a:rPr lang="en-US" sz="1000" smtClean="0">
                <a:latin typeface=""/>
              </a:rPr>
              <a:t>4/12/2006</a:t>
            </a:r>
            <a:endParaRPr lang="en-US" sz="1000">
              <a:latin typeface=""/>
            </a:endParaRPr>
          </a:p>
        </p:txBody>
      </p:sp>
      <p:sp>
        <p:nvSpPr>
          <p:cNvPr id="10407" name="milestoneshape"/>
          <p:cNvSpPr/>
          <p:nvPr/>
        </p:nvSpPr>
        <p:spPr>
          <a:xfrm rot="16200000">
            <a:off x="3904180" y="2950747"/>
            <a:ext cx="254000" cy="190500"/>
          </a:xfrm>
          <a:prstGeom prst="flowChartMerge">
            <a:avLst/>
          </a:prstGeom>
          <a:solidFill>
            <a:schemeClr val="accent6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1" name="milestoneshape"/>
          <p:cNvSpPr txBox="1"/>
          <p:nvPr>
            <p:custDataLst>
              <p:tags r:id="rId33"/>
            </p:custDataLst>
          </p:nvPr>
        </p:nvSpPr>
        <p:spPr>
          <a:xfrm>
            <a:off x="4069280" y="2834331"/>
            <a:ext cx="1524000" cy="385234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smtClean="0">
                <a:latin typeface=""/>
              </a:rPr>
              <a:t>iNfoVul acquired by Symantec</a:t>
            </a:r>
            <a:endParaRPr lang="en-US" sz="1200">
              <a:latin typeface=""/>
            </a:endParaRPr>
          </a:p>
        </p:txBody>
      </p:sp>
      <p:sp>
        <p:nvSpPr>
          <p:cNvPr id="10413" name="milestoneshape"/>
          <p:cNvSpPr txBox="1"/>
          <p:nvPr>
            <p:custDataLst>
              <p:tags r:id="rId34"/>
            </p:custDataLst>
          </p:nvPr>
        </p:nvSpPr>
        <p:spPr>
          <a:xfrm>
            <a:off x="4069280" y="3296441"/>
            <a:ext cx="1397000" cy="304800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0">
            <a:noAutofit/>
          </a:bodyPr>
          <a:lstStyle/>
          <a:p>
            <a:r>
              <a:rPr lang="en-US" sz="1000" smtClean="0">
                <a:latin typeface=""/>
              </a:rPr>
              <a:t>6/8/2005</a:t>
            </a:r>
            <a:endParaRPr lang="en-US" sz="1000">
              <a:latin typeface=""/>
            </a:endParaRPr>
          </a:p>
        </p:txBody>
      </p:sp>
      <p:sp>
        <p:nvSpPr>
          <p:cNvPr id="10417" name="milestoneshape"/>
          <p:cNvSpPr/>
          <p:nvPr/>
        </p:nvSpPr>
        <p:spPr>
          <a:xfrm rot="16200000">
            <a:off x="2896691" y="3850246"/>
            <a:ext cx="254000" cy="190500"/>
          </a:xfrm>
          <a:prstGeom prst="flowChartMerge">
            <a:avLst/>
          </a:prstGeom>
          <a:solidFill>
            <a:schemeClr val="accent6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21" name="milestoneshape"/>
          <p:cNvSpPr txBox="1"/>
          <p:nvPr>
            <p:custDataLst>
              <p:tags r:id="rId35"/>
            </p:custDataLst>
          </p:nvPr>
        </p:nvSpPr>
        <p:spPr>
          <a:xfrm>
            <a:off x="3061791" y="3733830"/>
            <a:ext cx="1524000" cy="385234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smtClean="0">
                <a:latin typeface=""/>
              </a:rPr>
              <a:t>iTecurest acquired by Bosco</a:t>
            </a:r>
            <a:endParaRPr lang="en-US" sz="1200">
              <a:latin typeface=""/>
            </a:endParaRPr>
          </a:p>
        </p:txBody>
      </p:sp>
      <p:sp>
        <p:nvSpPr>
          <p:cNvPr id="10423" name="milestoneshape"/>
          <p:cNvSpPr txBox="1"/>
          <p:nvPr>
            <p:custDataLst>
              <p:tags r:id="rId36"/>
            </p:custDataLst>
          </p:nvPr>
        </p:nvSpPr>
        <p:spPr>
          <a:xfrm>
            <a:off x="3061791" y="4195940"/>
            <a:ext cx="1397000" cy="304800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0">
            <a:noAutofit/>
          </a:bodyPr>
          <a:lstStyle/>
          <a:p>
            <a:r>
              <a:rPr lang="en-US" sz="1000" smtClean="0">
                <a:latin typeface=""/>
              </a:rPr>
              <a:t>10/18/2003</a:t>
            </a:r>
            <a:endParaRPr lang="en-US" sz="1000">
              <a:latin typeface=""/>
            </a:endParaRPr>
          </a:p>
        </p:txBody>
      </p:sp>
      <p:sp>
        <p:nvSpPr>
          <p:cNvPr id="10427" name="milestoneshape"/>
          <p:cNvSpPr/>
          <p:nvPr/>
        </p:nvSpPr>
        <p:spPr>
          <a:xfrm rot="16200000">
            <a:off x="1835379" y="3129563"/>
            <a:ext cx="254000" cy="190500"/>
          </a:xfrm>
          <a:prstGeom prst="flowChartMerge">
            <a:avLst/>
          </a:prstGeom>
          <a:solidFill>
            <a:schemeClr val="accent6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31" name="milestoneshape"/>
          <p:cNvSpPr txBox="1"/>
          <p:nvPr>
            <p:custDataLst>
              <p:tags r:id="rId37"/>
            </p:custDataLst>
          </p:nvPr>
        </p:nvSpPr>
        <p:spPr>
          <a:xfrm>
            <a:off x="2000479" y="3013147"/>
            <a:ext cx="1524000" cy="385234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smtClean="0">
                <a:latin typeface=""/>
              </a:rPr>
              <a:t>Sharecast acquired by Suhich</a:t>
            </a:r>
            <a:endParaRPr lang="en-US" sz="1200">
              <a:latin typeface=""/>
            </a:endParaRPr>
          </a:p>
        </p:txBody>
      </p:sp>
      <p:sp>
        <p:nvSpPr>
          <p:cNvPr id="10433" name="milestoneshape"/>
          <p:cNvSpPr txBox="1"/>
          <p:nvPr>
            <p:custDataLst>
              <p:tags r:id="rId38"/>
            </p:custDataLst>
          </p:nvPr>
        </p:nvSpPr>
        <p:spPr>
          <a:xfrm>
            <a:off x="2000479" y="3475257"/>
            <a:ext cx="1397000" cy="304800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0">
            <a:noAutofit/>
          </a:bodyPr>
          <a:lstStyle/>
          <a:p>
            <a:r>
              <a:rPr lang="en-US" sz="1000" smtClean="0">
                <a:latin typeface=""/>
              </a:rPr>
              <a:t>1/25/2002</a:t>
            </a:r>
            <a:endParaRPr lang="en-US" sz="1000">
              <a:latin typeface=""/>
            </a:endParaRPr>
          </a:p>
        </p:txBody>
      </p:sp>
      <p:sp>
        <p:nvSpPr>
          <p:cNvPr id="10437" name="milestoneshape"/>
          <p:cNvSpPr/>
          <p:nvPr/>
        </p:nvSpPr>
        <p:spPr>
          <a:xfrm rot="16200000">
            <a:off x="1276971" y="2418363"/>
            <a:ext cx="254000" cy="190500"/>
          </a:xfrm>
          <a:prstGeom prst="flowChartMerge">
            <a:avLst/>
          </a:prstGeom>
          <a:solidFill>
            <a:schemeClr val="accent6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1" name="milestoneshape"/>
          <p:cNvSpPr txBox="1"/>
          <p:nvPr>
            <p:custDataLst>
              <p:tags r:id="rId39"/>
            </p:custDataLst>
          </p:nvPr>
        </p:nvSpPr>
        <p:spPr>
          <a:xfrm>
            <a:off x="1442071" y="2301947"/>
            <a:ext cx="1524000" cy="385234"/>
          </a:xfrm>
          <a:prstGeom prst="rect">
            <a:avLst/>
          </a:prstGeom>
          <a:noFill/>
        </p:spPr>
        <p:txBody>
          <a:bodyPr vert="horz" wrap="square" lIns="88900" tIns="44450" rIns="88900" bIns="4445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smtClean="0">
                <a:latin typeface=""/>
              </a:rPr>
              <a:t>Fuser acquired by United</a:t>
            </a:r>
            <a:endParaRPr lang="en-US" sz="1200">
              <a:latin typeface=""/>
            </a:endParaRPr>
          </a:p>
        </p:txBody>
      </p:sp>
      <p:sp>
        <p:nvSpPr>
          <p:cNvPr id="10443" name="milestoneshape"/>
          <p:cNvSpPr txBox="1"/>
          <p:nvPr>
            <p:custDataLst>
              <p:tags r:id="rId40"/>
            </p:custDataLst>
          </p:nvPr>
        </p:nvSpPr>
        <p:spPr>
          <a:xfrm>
            <a:off x="1442071" y="2764057"/>
            <a:ext cx="1397000" cy="304800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0">
            <a:noAutofit/>
          </a:bodyPr>
          <a:lstStyle/>
          <a:p>
            <a:r>
              <a:rPr lang="en-US" sz="1000" smtClean="0">
                <a:latin typeface=""/>
              </a:rPr>
              <a:t>2/27/2001</a:t>
            </a:r>
            <a:endParaRPr lang="en-US" sz="1000">
              <a:latin typeface="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770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" y="0"/>
            <a:ext cx="4572000" cy="689023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65741" y="6623971"/>
            <a:ext cx="32672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>
                    <a:lumMod val="95000"/>
                  </a:schemeClr>
                </a:solidFill>
              </a:rPr>
              <a:t>Copyright © 2012, Office Timeline, LLC.  All rights reserved.</a:t>
            </a:r>
            <a:endParaRPr lang="en-US" sz="1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00600" y="317572"/>
            <a:ext cx="4046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D24726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Award winning, </a:t>
            </a:r>
            <a:r>
              <a:rPr lang="en-US" i="1" dirty="0" smtClean="0">
                <a:solidFill>
                  <a:srgbClr val="D24726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free</a:t>
            </a:r>
            <a:r>
              <a:rPr lang="en-US" dirty="0" smtClean="0">
                <a:solidFill>
                  <a:srgbClr val="D24726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, timeline maker </a:t>
            </a:r>
            <a:br>
              <a:rPr lang="en-US" dirty="0" smtClean="0">
                <a:solidFill>
                  <a:srgbClr val="D24726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en-US" dirty="0" smtClean="0">
                <a:solidFill>
                  <a:srgbClr val="D24726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for Microsoft PowerPoint</a:t>
            </a:r>
            <a:r>
              <a:rPr lang="en-US" dirty="0" smtClean="0">
                <a:solidFill>
                  <a:srgbClr val="D24726"/>
                </a:solidFill>
                <a:latin typeface="Arial"/>
                <a:ea typeface="Segoe UI" pitchFamily="34" charset="0"/>
                <a:cs typeface="Arial"/>
              </a:rPr>
              <a:t>™</a:t>
            </a:r>
          </a:p>
        </p:txBody>
      </p:sp>
      <p:sp>
        <p:nvSpPr>
          <p:cNvPr id="3" name="Rectangle 2"/>
          <p:cNvSpPr/>
          <p:nvPr/>
        </p:nvSpPr>
        <p:spPr>
          <a:xfrm>
            <a:off x="5305499" y="1521589"/>
            <a:ext cx="3541526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900"/>
              </a:spcAft>
            </a:pPr>
            <a:r>
              <a:rPr lang="en-US" dirty="0" smtClean="0">
                <a:solidFill>
                  <a:srgbClr val="D24726"/>
                </a:solidFill>
              </a:rPr>
              <a:t>Simple, easy to use wizard.</a:t>
            </a:r>
            <a:endParaRPr lang="en-US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900"/>
              </a:spcAft>
            </a:pPr>
            <a:r>
              <a:rPr lang="en-US" dirty="0" smtClean="0">
                <a:solidFill>
                  <a:srgbClr val="D24726"/>
                </a:solidFill>
              </a:rPr>
              <a:t>Professional, quick results.</a:t>
            </a:r>
          </a:p>
          <a:p>
            <a:pPr>
              <a:spcAft>
                <a:spcPts val="900"/>
              </a:spcAft>
            </a:pPr>
            <a:r>
              <a:rPr lang="en-US" dirty="0" smtClean="0">
                <a:solidFill>
                  <a:srgbClr val="D24726"/>
                </a:solidFill>
              </a:rPr>
              <a:t>Built directly into PowerPoint!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2" y="1234757"/>
            <a:ext cx="4571999" cy="0"/>
          </a:xfrm>
          <a:prstGeom prst="line">
            <a:avLst/>
          </a:prstGeom>
          <a:ln>
            <a:solidFill>
              <a:srgbClr val="FFFFFF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572001" y="1234757"/>
            <a:ext cx="4571999" cy="0"/>
          </a:xfrm>
          <a:prstGeom prst="line">
            <a:avLst/>
          </a:prstGeom>
          <a:ln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48" name="Group 2047"/>
          <p:cNvGrpSpPr/>
          <p:nvPr/>
        </p:nvGrpSpPr>
        <p:grpSpPr>
          <a:xfrm>
            <a:off x="4547113" y="3508869"/>
            <a:ext cx="4462775" cy="2790069"/>
            <a:chOff x="4547113" y="3091297"/>
            <a:chExt cx="4462775" cy="2790069"/>
          </a:xfrm>
        </p:grpSpPr>
        <p:sp>
          <p:nvSpPr>
            <p:cNvPr id="13" name="Rectangle 12"/>
            <p:cNvSpPr/>
            <p:nvPr/>
          </p:nvSpPr>
          <p:spPr>
            <a:xfrm>
              <a:off x="4547113" y="3091297"/>
              <a:ext cx="776175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500" dirty="0" smtClean="0">
                  <a:solidFill>
                    <a:schemeClr val="bg1">
                      <a:lumMod val="85000"/>
                    </a:schemeClr>
                  </a:solidFill>
                  <a:latin typeface="Franklin Gothic Book" pitchFamily="34" charset="0"/>
                  <a:ea typeface="Segoe UI" pitchFamily="34" charset="0"/>
                  <a:cs typeface="Segoe UI" pitchFamily="34" charset="0"/>
                </a:rPr>
                <a:t>“</a:t>
              </a:r>
              <a:endParaRPr lang="en-US" sz="11500" dirty="0">
                <a:solidFill>
                  <a:schemeClr val="bg1">
                    <a:lumMod val="85000"/>
                  </a:schemeClr>
                </a:solidFill>
                <a:latin typeface="Franklin Gothic Book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23288" y="3390049"/>
              <a:ext cx="3686600" cy="24622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“I love this! I’ve been creating all these graphics manually for months and just wanted to smack myself upside the head when I saw this.”</a:t>
              </a:r>
            </a:p>
            <a:p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lvl="0"/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“I can’t believe I’ve been using VISIO all these years!  I've been missing out.”</a:t>
              </a:r>
            </a:p>
            <a:p>
              <a:pPr lvl="0"/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“I like it because it's simple, intuitive and looks great!  I used it with a client who likes the product and has changed how she represents her project schedules.”</a:t>
              </a: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5285666" y="3435592"/>
              <a:ext cx="0" cy="2445774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Rectangle 47"/>
          <p:cNvSpPr/>
          <p:nvPr/>
        </p:nvSpPr>
        <p:spPr>
          <a:xfrm>
            <a:off x="4948026" y="3050382"/>
            <a:ext cx="3899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rPr>
              <a:t>What are professionals saying about </a:t>
            </a:r>
            <a:b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rPr>
              <a:t>Office Timeline Plus?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6" name="Picture 2" descr="E:\dropbox\Dropbox\timelines\tim\bg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1600200"/>
            <a:ext cx="4162425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E:\dropbox\Dropbox\timelines\tim\ic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475" y="1600200"/>
            <a:ext cx="238125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E:\dropbox\Dropbox\timelines\tim\ic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026" y="1979607"/>
            <a:ext cx="238125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E:\dropbox\Dropbox\timelines\tim\ic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026" y="2370132"/>
            <a:ext cx="238125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E:\dropbox\Dropbox\timelines\tim\logo.jpg">
            <a:hlinkClick r:id="rId2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565"/>
            <a:ext cx="4033838" cy="91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255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ounded Rectangle 36"/>
          <p:cNvSpPr/>
          <p:nvPr/>
        </p:nvSpPr>
        <p:spPr>
          <a:xfrm>
            <a:off x="6324600" y="3763895"/>
            <a:ext cx="2819401" cy="3055570"/>
          </a:xfrm>
          <a:prstGeom prst="roundRect">
            <a:avLst>
              <a:gd name="adj" fmla="val 0"/>
            </a:avLst>
          </a:prstGeom>
          <a:solidFill>
            <a:srgbClr val="D24726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65741" y="6623971"/>
            <a:ext cx="32672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>
                    <a:lumMod val="95000"/>
                  </a:schemeClr>
                </a:solidFill>
              </a:rPr>
              <a:t>Copyright © 2012, Office Timeline, LLC.  All rights reserved.</a:t>
            </a:r>
            <a:endParaRPr lang="en-US" sz="1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-1" y="6819465"/>
            <a:ext cx="9143999" cy="723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>
            <a:hlinkClick r:id="rId2"/>
          </p:cNvPr>
          <p:cNvSpPr/>
          <p:nvPr/>
        </p:nvSpPr>
        <p:spPr>
          <a:xfrm>
            <a:off x="6471273" y="5505338"/>
            <a:ext cx="2507001" cy="577955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Learn More</a:t>
            </a:r>
            <a:endParaRPr lang="en-US" sz="2400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9" name="Picture 6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9331" y="5605951"/>
            <a:ext cx="401111" cy="401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Rectangle 43"/>
          <p:cNvSpPr/>
          <p:nvPr/>
        </p:nvSpPr>
        <p:spPr>
          <a:xfrm>
            <a:off x="0" y="1"/>
            <a:ext cx="9143999" cy="382828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 descr="E:\dropbox\Dropbox\timelines\tim\bg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9680"/>
            <a:ext cx="9144000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dropbox\Dropbox\timelines\tim\logoplus.jpg">
            <a:hlinkClick r:id="rId3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2400"/>
            <a:ext cx="3429000" cy="85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hlinkClick r:id="rId8"/>
          </p:cNvPr>
          <p:cNvSpPr txBox="1"/>
          <p:nvPr/>
        </p:nvSpPr>
        <p:spPr>
          <a:xfrm>
            <a:off x="6581368" y="5985757"/>
            <a:ext cx="2501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  <a:hlinkClick r:id="rId3"/>
              </a:rPr>
              <a:t>www.fppt.com/officetimeline</a:t>
            </a:r>
            <a:endParaRPr lang="en-US" sz="1400" dirty="0" smtClean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6" name="Rounded Rectangle 25">
            <a:hlinkClick r:id="rId8"/>
          </p:cNvPr>
          <p:cNvSpPr/>
          <p:nvPr/>
        </p:nvSpPr>
        <p:spPr>
          <a:xfrm>
            <a:off x="1857626" y="4462272"/>
            <a:ext cx="4226182" cy="62546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Promotion Code:  </a:t>
            </a:r>
            <a:r>
              <a:rPr lang="en-US" sz="2400" dirty="0" smtClean="0">
                <a:solidFill>
                  <a:srgbClr val="00B05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FPPT2012</a:t>
            </a:r>
            <a:endParaRPr lang="en-US" sz="2400" dirty="0">
              <a:solidFill>
                <a:srgbClr val="00B05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460248" y="4511040"/>
            <a:ext cx="1179576" cy="1589662"/>
            <a:chOff x="460248" y="4511040"/>
            <a:chExt cx="1179576" cy="1589662"/>
          </a:xfrm>
        </p:grpSpPr>
        <p:sp>
          <p:nvSpPr>
            <p:cNvPr id="28" name="Rectangle 27"/>
            <p:cNvSpPr/>
            <p:nvPr/>
          </p:nvSpPr>
          <p:spPr>
            <a:xfrm>
              <a:off x="460248" y="4511040"/>
              <a:ext cx="1179576" cy="158966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60248" y="4648200"/>
              <a:ext cx="117957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>
                      <a:lumMod val="95000"/>
                    </a:schemeClr>
                  </a:solidFill>
                  <a:latin typeface="Agency FB" pitchFamily="34" charset="0"/>
                </a:rPr>
                <a:t>GET</a:t>
              </a:r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  <a:latin typeface="Agency FB" pitchFamily="34" charset="0"/>
                </a:rPr>
                <a:t> </a:t>
              </a:r>
              <a:r>
                <a:rPr lang="en-US" sz="2800" dirty="0" smtClean="0">
                  <a:solidFill>
                    <a:schemeClr val="bg1">
                      <a:lumMod val="95000"/>
                    </a:schemeClr>
                  </a:solidFill>
                  <a:latin typeface="Agency FB" pitchFamily="34" charset="0"/>
                </a:rPr>
                <a:t>15% OFF!</a:t>
              </a:r>
              <a:endParaRPr lang="en-US" sz="2800" dirty="0">
                <a:solidFill>
                  <a:schemeClr val="bg1">
                    <a:lumMod val="95000"/>
                  </a:schemeClr>
                </a:solidFill>
                <a:latin typeface="Agency FB" pitchFamily="34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857627" y="5337640"/>
            <a:ext cx="41164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Segoe UI" pitchFamily="34" charset="0"/>
                <a:cs typeface="Segoe UI" pitchFamily="34" charset="0"/>
              </a:rPr>
              <a:t>Receive a 15% discount on your purchase of Office Timeline Plus edition when you use promotion code “FPPT2012”.</a:t>
            </a:r>
          </a:p>
        </p:txBody>
      </p:sp>
    </p:spTree>
    <p:extLst>
      <p:ext uri="{BB962C8B-B14F-4D97-AF65-F5344CB8AC3E}">
        <p14:creationId xmlns:p14="http://schemas.microsoft.com/office/powerpoint/2010/main" val="381149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4"/>
  <p:tag name="MMPROD_UIDATA" val="&lt;database version=&quot;8.0&quot;&gt;&lt;object type=&quot;1&quot; unique_id=&quot;10001&quot;&gt;&lt;object type=&quot;2&quot; unique_id=&quot;27329&quot;&gt;&lt;object type=&quot;3&quot; unique_id=&quot;27331&quot;&gt;&lt;property id=&quot;20148&quot; value=&quot;5&quot;/&gt;&lt;property id=&quot;20300&quot; value=&quot;Slide 2&quot;/&gt;&lt;property id=&quot;20307&quot; value=&quot;265&quot;/&gt;&lt;/object&gt;&lt;object type=&quot;3&quot; unique_id=&quot;27332&quot;&gt;&lt;property id=&quot;20148&quot; value=&quot;5&quot;/&gt;&lt;property id=&quot;20300&quot; value=&quot;Slide 3&quot;/&gt;&lt;property id=&quot;20307&quot; value=&quot;266&quot;/&gt;&lt;/object&gt;&lt;object type=&quot;3&quot; unique_id=&quot;27502&quot;&gt;&lt;property id=&quot;20148&quot; value=&quot;5&quot;/&gt;&lt;property id=&quot;20300&quot; value=&quot;Slide 1 - &amp;quot;Investment Timeline&amp;quot;&quot;/&gt;&lt;property id=&quot;20307&quot; value=&quot;271&quot;/&gt;&lt;/object&gt;&lt;/object&gt;&lt;object type=&quot;8&quot; unique_id=&quot;27337&quot;&gt;&lt;/object&gt;&lt;/object&gt;&lt;/database&gt;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NECTORCOLOR" val="247;150;7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NECTORCOLOR" val="247;150;7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BAND" val="Timeband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LINETYPE" val="Standard"/>
  <p:tag name="CONFIGUREAUTOMATICFLAG" val="True"/>
  <p:tag name="TIMESCALEPOINT" val="Years"/>
  <p:tag name="TIMESCALEDATEFORMAT" val="MMM"/>
  <p:tag name="MILESTONEDATEFORMAT" val="M/d/yyyy"/>
  <p:tag name="INTERVALDATEFORMAT" val="M/d/yyyy"/>
  <p:tag name="WORDWRAPMILESTONE" val="True"/>
  <p:tag name="WORDWRAPINTERVAL" val="False"/>
  <p:tag name="ELAPSEDSTYLE" val="thin"/>
  <p:tag name="INTERVALTEXT" val="left"/>
  <p:tag name="INTERVALTHICKBAND" val="false"/>
  <p:tag name="INTERVALVERTCONNECTOR" val="false"/>
  <p:tag name="INTERVALHORIZCONNECTOR" val="true"/>
  <p:tag name="INTERVALDATE" val="split"/>
  <p:tag name="AUTOFIT" val="1"/>
  <p:tag name="TIMEBANDROUNDED" val="false"/>
  <p:tag name="TIMEBANDTHIN" val="false"/>
  <p:tag name="TODAYMARKERFONTCHANGES" val="Calibri;11"/>
  <p:tag name="MARKERCOLOR" val="255,0,0,false"/>
  <p:tag name="SHOWFLAGDIALOG" val="Finish"/>
  <p:tag name="3DEFFECT" val="false"/>
  <p:tag name="LEFTBANDDATE" val="Calibri;24"/>
  <p:tag name="RIGHTBANDDATE" val="Calibri;24"/>
  <p:tag name="INTERVALABOVE" val="true"/>
  <p:tag name="TIMEBANDPOS" val="custom"/>
  <p:tag name="CUSTOMTIMEBANDPOSITION" val="292.5017"/>
  <p:tag name="INTERVALDURATIONPOSITION" val="Hide"/>
  <p:tag name="MILESTONEDEFAULTFONT" val="Calibri;11;False;-16777216;False;False"/>
  <p:tag name="MILESTONEDATEDEFAULTFONT" val="Calibri;10;False;-14726787;False;False"/>
  <p:tag name="TASKDEFAULTFONT" val="Calibri;11;False;-16777216;False;False"/>
  <p:tag name="TASKDATEDEFAULTFONT" val="Calibri;10;False;-14726787;False;False"/>
  <p:tag name="VERSION" val="1.76"/>
  <p:tag name="TIMELINECULTURE" val="en-US"/>
  <p:tag name="TIMEBANDPOSCUSTOM" val="10"/>
  <p:tag name="TIMESCALEFONT" val="Calibri;13;False;16777215;False;False"/>
  <p:tag name="TODAYMARKER" val="false"/>
  <p:tag name="TODAYMARKERABOVE" val="false"/>
  <p:tag name="ELAPSED" val="false"/>
  <p:tag name="TIMEBANDDATES" val="remove"/>
  <p:tag name="MILESTONETIMESCALESTARTDATE" val="2/27/2001 12:00:00 AM"/>
  <p:tag name="MILESTONETIMESCALEENDDATE" val="7/8/2011 12:00:00 AM"/>
  <p:tag name="CONFIGURETIMESCALESTARTDATE" val="02/27/2001 00:00:00"/>
  <p:tag name="CONFIGURETIMESCALEENDDATE" val="07/08/2011 00:00:00"/>
  <p:tag name="TIMEBANDPOSVALUE" val="292.5017"/>
  <p:tag name="TIMEBANDCOLOR" val="128,128,64,false"/>
  <p:tag name="ACTUALTIMESCALEENDDATE" val="12/31/2011 12:00:00 AM"/>
  <p:tag name="ACTUALTIMESCALESTARTDATE" val="1/1/2001 12:00:00 AM"/>
  <p:tag name="FLAGCONNECTORCOLOR" val="247,150,70,true"/>
  <p:tag name="PREVIOUSTIMEBANDPOSITION" val="292.5017"/>
  <p:tag name="SLIDEHEIGHT" val="40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SCALVALUEFONT" val="Yes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0" val="247,150,70,-551354,True;07/08/2011 00:00:00;Scrumbool acquired by Mapane;False;False;False;False;False;tbName;0;;12;;10;8;-16777216;-16777216;False;120;False;False;False;False;False;-1;614.558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0" val="247,150,70,-551354,True;07/08/2011 00:00:00;Scrumbool acquired by Mapane;False;False;False;False;False;tbDate;0;;12;;10;8;-16777216;-16777216;False;120;False;False;False;False;False;-1;614.558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1" val="247,150,70,-551354,True;04/18/2010 00:00:00;Budial acquired by Yecom;False;False;False;False;False;tbName;1;;12;;10;7;-16777216;-16777216;False;120;False;False;False;False;False;-1;555.491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1" val="247,150,70,-551354,True;04/18/2010 00:00:00;Budial acquired by Yecom;False;False;False;False;False;tbDate;1;;12;;10;7;-16777216;-16777216;False;120;False;False;False;False;False;-1;555.491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2" val="247,150,70,-551354,True;08/19/2008 00:00:00;IPSune acquired by Ictuat;False;False;False;False;False;tbName;2;;12;;10;6;-16777216;-16777216;False;120;False;False;False;False;False;-1;475.102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2" val="247,150,70,-551354,True;08/19/2008 00:00:00;IPSune acquired by Ictuat;False;False;False;False;False;tbDate;2;;12;;10;6;-16777216;-16777216;False;120;False;False;False;False;False;-1;475.102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NECTORCOLOR" val="247;150;7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3" val="247,150,70,-551354,True;04/18/2007 00:00:00;Tellert acquired by Tyke;False;False;False;False;False;tbName;3;;12;;10;5;-16777216;-16777216;False;120;False;False;False;False;False;-1;410.340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3" val="247,150,70,-551354,True;04/18/2007 00:00:00;Tellert acquired by Tyke;False;False;False;False;False;tbDate;3;;12;;10;5;-16777216;-16777216;False;120;False;False;False;False;False;-1;410.340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4" val="247,150,70,-551354,True;04/12/2006 00:00:00;Fosecur acquired by ZA;False;False;False;False;False;tbName;4;;12;;10;4;-16777216;-16777216;False;120;False;False;False;False;False;-1;361.206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4" val="247,150,70,-551354,True;04/12/2006 00:00:00;Fosecur acquired by ZA;False;False;False;False;False;tbDate;4;;12;;10;4;-16777216;-16777216;False;120;False;False;False;False;False;-1;361.206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5" val="247,150,70,-551354,True;06/08/2005 00:00:00;iNfoVul acquired by Symantec;False;False;False;False;False;tbName;5;;12;;10;3;-16777216;-16777216;False;120;False;False;False;False;False;-1;320.415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5" val="247,150,70,-551354,True;06/08/2005 00:00:00;iNfoVul acquired by Symantec;False;False;False;False;False;tbDate;5;;12;;10;3;-16777216;-16777216;False;120;False;False;False;False;False;-1;320.4157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6" val="247,150,70,-551354,True;10/18/2003 00:00:00;iTecurest acquired by Bosco;False;False;False;False;False;tbName;6;;12;;10;2;-16777216;-16777216;False;120;False;False;False;False;False;-1;241.085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6" val="247,150,70,-551354,True;10/18/2003 00:00:00;iTecurest acquired by Bosco;False;False;False;False;False;tbDate;6;;12;;10;2;-16777216;-16777216;False;120;False;False;False;False;False;-1;241.0859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7" val="247,150,70,-551354,True;01/25/2002 00:00:00;Sharecast acquired by Suhich;False;False;False;False;False;tbName;7;;12;;10;1;-16777216;-16777216;False;120;False;False;False;False;False;-1;157.51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7" val="247,150,70,-551354,True;01/25/2002 00:00:00;Sharecast acquired by Suhich;False;False;False;False;False;tbDate;7;;12;;10;1;-16777216;-16777216;False;120;False;False;False;False;False;-1;157.51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NECTORCOLOR" val="247;150;7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8" val="247,150,70,-551354,True;02/27/2001 00:00:00;Fuser acquired by United;False;False;False;False;False;tbName;8;;12;;10;0;-16777216;-16777216;False;120;False;False;False;False;False;-1;113.548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LESTONE8" val="247,150,70,-551354,True;02/27/2001 00:00:00;Fuser acquired by United;False;False;False;False;False;tbDate;8;;12;;10;0;-16777216;-16777216;False;120;False;False;False;False;False;-1;113.548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NECTORCOLOR" val="247;150;7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NECTORCOLOR" val="247;150;7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NECTORCOLOR" val="247;150;7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NECTORCOLOR" val="247;150;7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NECTORCOLOR" val="247;150;70"/>
</p:tagLst>
</file>

<file path=ppt/theme/theme1.xml><?xml version="1.0" encoding="utf-8"?>
<a:theme xmlns:a="http://schemas.openxmlformats.org/drawingml/2006/main" name="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D8D8D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1929</TotalTime>
  <Words>206</Words>
  <Application>Microsoft Office PowerPoint</Application>
  <PresentationFormat>On-screen Show (4:3)</PresentationFormat>
  <Paragraphs>48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Investment Timeline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Curtis Brown</dc:creator>
  <cp:lastModifiedBy>Julian</cp:lastModifiedBy>
  <cp:revision>46</cp:revision>
  <dcterms:created xsi:type="dcterms:W3CDTF">2012-07-20T04:59:23Z</dcterms:created>
  <dcterms:modified xsi:type="dcterms:W3CDTF">2012-12-13T19:54:16Z</dcterms:modified>
</cp:coreProperties>
</file>